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9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29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823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2459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366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318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77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56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891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500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620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07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050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36ABD-04A6-456A-9049-F688CAB4861C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F8BE8-412C-4BC2-8C5D-E1F2C73662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92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1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627" y="2464345"/>
            <a:ext cx="5749101" cy="7716572"/>
          </a:xfrm>
          <a:prstGeom prst="rect">
            <a:avLst/>
          </a:prstGeom>
        </p:spPr>
      </p:pic>
      <p:sp>
        <p:nvSpPr>
          <p:cNvPr id="3" name="아래쪽 화살표 설명선 2"/>
          <p:cNvSpPr/>
          <p:nvPr/>
        </p:nvSpPr>
        <p:spPr>
          <a:xfrm>
            <a:off x="3830621" y="43853"/>
            <a:ext cx="5570554" cy="1775508"/>
          </a:xfrm>
          <a:prstGeom prst="downArrowCallou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양식 설명서</a:t>
            </a:r>
            <a:endParaRPr lang="en-US" altLang="ko-KR" sz="28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(</a:t>
            </a:r>
            <a:r>
              <a:rPr lang="ko-KR" altLang="en-US" sz="28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폰트</a:t>
            </a:r>
            <a:r>
              <a:rPr lang="en-US" altLang="ko-KR" sz="28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, </a:t>
            </a:r>
            <a:r>
              <a:rPr lang="ko-KR" altLang="en-US" sz="28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글씨 크기</a:t>
            </a:r>
            <a:r>
              <a:rPr lang="en-US" altLang="ko-KR" sz="28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, </a:t>
            </a:r>
            <a:r>
              <a:rPr lang="ko-KR" altLang="en-US" sz="28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레이아웃 준수 할 것</a:t>
            </a:r>
            <a:r>
              <a:rPr lang="en-US" altLang="ko-KR" sz="28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)</a:t>
            </a:r>
            <a:endParaRPr lang="ko-KR" altLang="en-US" sz="28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7174" y="931607"/>
            <a:ext cx="1793269" cy="3529013"/>
          </a:xfrm>
          <a:prstGeom prst="rect">
            <a:avLst/>
          </a:prstGeom>
          <a:noFill/>
          <a:ln w="76200">
            <a:solidFill>
              <a:srgbClr val="E400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[</a:t>
            </a:r>
            <a:r>
              <a:rPr lang="ko-KR" altLang="en-US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튜터</a:t>
            </a:r>
            <a:r>
              <a:rPr lang="en-US" altLang="ko-KR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</a:t>
            </a:r>
            <a:r>
              <a:rPr lang="ko-KR" altLang="en-US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튜티</a:t>
            </a:r>
            <a:r>
              <a:rPr lang="en-US" altLang="ko-KR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]</a:t>
            </a:r>
            <a:endParaRPr lang="en-US" altLang="ko-KR" sz="1100" dirty="0">
              <a:solidFill>
                <a:schemeClr val="tx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1. </a:t>
            </a:r>
            <a:r>
              <a:rPr lang="ko-KR" altLang="en-US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폰트 사이즈</a:t>
            </a:r>
            <a:r>
              <a:rPr lang="en-US" altLang="ko-KR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: 16</a:t>
            </a:r>
            <a:endParaRPr lang="en-US" altLang="ko-KR" sz="1100" dirty="0">
              <a:solidFill>
                <a:schemeClr val="tx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2. </a:t>
            </a:r>
            <a:r>
              <a:rPr lang="ko-KR" altLang="en-US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글씨체</a:t>
            </a:r>
            <a:r>
              <a:rPr lang="en-US" altLang="ko-KR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: </a:t>
            </a:r>
            <a:r>
              <a:rPr lang="ko-KR" altLang="en-US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나눔스퀘어</a:t>
            </a:r>
            <a:r>
              <a:rPr lang="en-US" altLang="ko-KR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_ac Bold</a:t>
            </a:r>
          </a:p>
          <a:p>
            <a:r>
              <a:rPr lang="en-US" altLang="ko-KR" sz="110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</a:t>
            </a:r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 “</a:t>
            </a:r>
            <a:r>
              <a:rPr lang="ko-KR" altLang="en-US" sz="1100" dirty="0" err="1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ㅇㅇㅇ</a:t>
            </a:r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(</a:t>
            </a:r>
            <a:r>
              <a:rPr lang="ko-KR" altLang="en-US" sz="1100" dirty="0" err="1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띄워쓰기</a:t>
            </a:r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4</a:t>
            </a:r>
            <a:r>
              <a:rPr lang="ko-KR" altLang="en-US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번</a:t>
            </a:r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</a:t>
            </a:r>
            <a:r>
              <a:rPr lang="ko-KR" altLang="en-US" sz="1100" dirty="0" err="1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ㅇㅇㅇ</a:t>
            </a:r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,(</a:t>
            </a:r>
            <a:r>
              <a:rPr lang="ko-KR" altLang="en-US" sz="1100" dirty="0" err="1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띄워쓰기</a:t>
            </a:r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4</a:t>
            </a:r>
            <a:r>
              <a:rPr lang="ko-KR" altLang="en-US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번</a:t>
            </a:r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)” </a:t>
            </a:r>
            <a:r>
              <a:rPr lang="ko-KR" altLang="en-US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형식으로 할 것</a:t>
            </a:r>
            <a:endParaRPr lang="en-US" altLang="ko-KR" sz="1100" dirty="0">
              <a:solidFill>
                <a:schemeClr val="tx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r>
              <a:rPr lang="en-US" altLang="ko-KR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4. </a:t>
            </a:r>
            <a:r>
              <a:rPr lang="ko-KR" altLang="en-US" sz="1100" dirty="0">
                <a:solidFill>
                  <a:schemeClr val="tx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이름 위에 학생 소속 학과 표시하기</a:t>
            </a:r>
            <a:endParaRPr lang="en-US" altLang="ko-KR" sz="1100" dirty="0">
              <a:solidFill>
                <a:schemeClr val="tx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endParaRPr lang="en-US" altLang="ko-KR" sz="1100" dirty="0">
              <a:solidFill>
                <a:schemeClr val="tx1"/>
              </a:solidFill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1880443" y="3436682"/>
            <a:ext cx="456357" cy="0"/>
          </a:xfrm>
          <a:prstGeom prst="straightConnector1">
            <a:avLst/>
          </a:prstGeom>
          <a:ln w="76200">
            <a:solidFill>
              <a:srgbClr val="E400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2509837" y="3906614"/>
            <a:ext cx="2317750" cy="2749518"/>
          </a:xfrm>
          <a:prstGeom prst="rect">
            <a:avLst/>
          </a:prstGeom>
          <a:noFill/>
          <a:ln w="38100">
            <a:solidFill>
              <a:srgbClr val="E400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좌우 넘어 가지 않도록</a:t>
            </a:r>
            <a:endParaRPr lang="en-US" altLang="ko-KR" sz="14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유의하기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4962771" y="3916139"/>
            <a:ext cx="2317750" cy="5891432"/>
          </a:xfrm>
          <a:prstGeom prst="rect">
            <a:avLst/>
          </a:prstGeom>
          <a:noFill/>
          <a:ln w="38100">
            <a:solidFill>
              <a:srgbClr val="E400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좌우 넘어 가지 않도록</a:t>
            </a:r>
            <a:endParaRPr lang="en-US" altLang="ko-KR" sz="14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유의하기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2509837" y="7058053"/>
            <a:ext cx="2317750" cy="2749518"/>
          </a:xfrm>
          <a:prstGeom prst="rect">
            <a:avLst/>
          </a:prstGeom>
          <a:noFill/>
          <a:ln w="38100">
            <a:solidFill>
              <a:srgbClr val="E400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좌우 넘어 가지 않도록</a:t>
            </a:r>
            <a:endParaRPr lang="en-US" altLang="ko-KR" sz="14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유의하기</a:t>
            </a:r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2984500" y="1934907"/>
            <a:ext cx="12700" cy="876300"/>
          </a:xfrm>
          <a:prstGeom prst="straightConnector1">
            <a:avLst/>
          </a:prstGeom>
          <a:ln w="76200">
            <a:solidFill>
              <a:srgbClr val="E400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2330561" y="1428610"/>
            <a:ext cx="3474856" cy="906179"/>
          </a:xfrm>
          <a:prstGeom prst="rect">
            <a:avLst/>
          </a:prstGeom>
          <a:solidFill>
            <a:schemeClr val="bg1"/>
          </a:solidFill>
          <a:ln w="38100">
            <a:solidFill>
              <a:srgbClr val="E400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프로젝트명</a:t>
            </a:r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기입</a:t>
            </a:r>
            <a:endParaRPr lang="en-US" altLang="ko-KR" sz="1400" dirty="0">
              <a:solidFill>
                <a:schemeClr val="tx1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algn="ctr"/>
            <a:r>
              <a:rPr lang="en-US" altLang="ko-KR" sz="140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1. </a:t>
            </a:r>
            <a:r>
              <a:rPr lang="ko-KR" altLang="en-US" sz="140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글자체</a:t>
            </a:r>
            <a:r>
              <a:rPr lang="en-US" altLang="ko-KR" sz="140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: </a:t>
            </a:r>
            <a:r>
              <a:rPr lang="ko-KR" altLang="en-US" sz="140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나눔스퀘어</a:t>
            </a:r>
            <a:r>
              <a:rPr lang="en-US" altLang="ko-KR" sz="140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_ac Bold</a:t>
            </a:r>
          </a:p>
          <a:p>
            <a:pPr algn="ctr"/>
            <a:r>
              <a:rPr lang="en-US" altLang="ko-KR" sz="140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*14</a:t>
            </a:r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자 이하일 경우 </a:t>
            </a:r>
            <a:r>
              <a:rPr lang="en-US" altLang="ko-KR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: </a:t>
            </a:r>
            <a:r>
              <a:rPr lang="ko-KR" altLang="en-US" sz="1400" dirty="0" err="1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폰트크기</a:t>
            </a:r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</a:t>
            </a:r>
            <a:r>
              <a:rPr lang="en-US" altLang="ko-KR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36</a:t>
            </a:r>
          </a:p>
          <a:p>
            <a:pPr algn="ctr"/>
            <a:r>
              <a:rPr lang="en-US" altLang="ko-KR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*15</a:t>
            </a:r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자 이상일 경우 </a:t>
            </a:r>
            <a:r>
              <a:rPr lang="en-US" altLang="ko-KR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: </a:t>
            </a:r>
            <a:r>
              <a:rPr lang="ko-KR" altLang="en-US" sz="1400" dirty="0" err="1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폰트크기</a:t>
            </a:r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</a:t>
            </a:r>
            <a:r>
              <a:rPr lang="en-US" altLang="ko-KR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24</a:t>
            </a:r>
            <a:r>
              <a:rPr lang="ko-KR" altLang="en-US" sz="1400" dirty="0">
                <a:solidFill>
                  <a:schemeClr val="tx1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1474" y="10541848"/>
            <a:ext cx="88155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파워포인트에서 전달한 양식 사이즈에서 작성해주세요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(A3 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사이즈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</a:t>
            </a:r>
          </a:p>
          <a:p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- </a:t>
            </a:r>
            <a:r>
              <a:rPr lang="ko-KR" altLang="en-US" sz="1400" b="1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사용폰트는</a:t>
            </a:r>
            <a:r>
              <a:rPr lang="ko-KR" altLang="en-US" sz="1400" b="1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양식에 적용 된 폰트로 작성해 </a:t>
            </a:r>
            <a:r>
              <a:rPr lang="ko-KR" altLang="en-US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주세요</a:t>
            </a:r>
            <a:r>
              <a:rPr lang="en-US" altLang="ko-KR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.(</a:t>
            </a:r>
            <a:r>
              <a:rPr lang="ko-KR" altLang="en-US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나눔스퀘어</a:t>
            </a:r>
            <a:r>
              <a:rPr lang="en-US" altLang="ko-KR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_ac Bold, </a:t>
            </a:r>
            <a:r>
              <a:rPr lang="ko-KR" altLang="en-US" sz="14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나눔스퀘어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_ac)</a:t>
            </a:r>
          </a:p>
          <a:p>
            <a:r>
              <a:rPr lang="en-US" altLang="ko-KR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 ※</a:t>
            </a:r>
            <a:r>
              <a:rPr lang="ko-KR" altLang="en-US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나눔스퀘어</a:t>
            </a:r>
            <a:r>
              <a:rPr lang="en-US" altLang="ko-KR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_ac Bold: </a:t>
            </a:r>
            <a:r>
              <a:rPr lang="ko-KR" altLang="en-US" sz="14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프로젝트명</a:t>
            </a:r>
            <a:r>
              <a:rPr lang="en-US" altLang="ko-KR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튜터명</a:t>
            </a:r>
            <a:r>
              <a:rPr lang="en-US" altLang="ko-KR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튜티명</a:t>
            </a:r>
            <a:endParaRPr lang="en-US" altLang="ko-KR" sz="140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endParaRPr lang="en-US" altLang="ko-KR" sz="140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r>
              <a:rPr lang="en-US" altLang="ko-KR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 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※</a:t>
            </a:r>
            <a:r>
              <a:rPr lang="ko-KR" altLang="en-US" sz="14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나눔스퀘어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_ac : 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그 이외의 것 모두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.(</a:t>
            </a:r>
            <a:r>
              <a:rPr lang="ko-KR" altLang="en-US" sz="14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내용작성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</a:t>
            </a:r>
          </a:p>
          <a:p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- 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텍스트는 인식할 수 있도록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긁어서 </a:t>
            </a:r>
            <a:r>
              <a:rPr lang="ko-KR" altLang="en-US" sz="14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복사가능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하도록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 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직접 타이핑하여 입력해주세요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- 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이미지의 해상도가 낮을 경우 모자이크 모양으로 이미지가 깨집니다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 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가능한 깨끗한 이미지로 넣어서 작업해주세요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- 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배경은 모두 흰색입니다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 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배경에 디자인을 하거나 색을 넣어서는 안됩니다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- </a:t>
            </a:r>
            <a:r>
              <a:rPr lang="ko-KR" altLang="en-US" sz="14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파트별로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내용이 상이할 경우 구역을 조절 하셔도 괜찮습니다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- 4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구역의 내용의 </a:t>
            </a:r>
            <a:r>
              <a:rPr lang="ko-KR" altLang="en-US" sz="140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글자폰트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사이즈는 가능한 </a:t>
            </a:r>
            <a:r>
              <a:rPr lang="en-US" altLang="ko-KR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12</a:t>
            </a:r>
            <a:r>
              <a:rPr lang="ko-KR" altLang="en-US" sz="14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포인트로 작성해 </a:t>
            </a:r>
            <a:r>
              <a:rPr lang="ko-KR" altLang="en-US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주세요</a:t>
            </a:r>
            <a:r>
              <a:rPr lang="en-US" altLang="ko-KR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.(</a:t>
            </a:r>
            <a:r>
              <a:rPr lang="ko-KR" altLang="en-US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약간의 조절 가능</a:t>
            </a:r>
            <a:r>
              <a:rPr lang="en-US" altLang="ko-KR" sz="140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)</a:t>
            </a:r>
            <a:endParaRPr lang="ko-KR" altLang="en-US" sz="14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3829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그림 73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2"/>
            <a:ext cx="9601200" cy="3227007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590186" y="565359"/>
            <a:ext cx="6344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A+</a:t>
            </a:r>
            <a:r>
              <a:rPr lang="ko-KR" altLang="en-US" sz="3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를 위하여</a:t>
            </a:r>
            <a:r>
              <a:rPr lang="en-US" altLang="ko-KR" sz="3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! </a:t>
            </a:r>
            <a:r>
              <a:rPr lang="ko-KR" altLang="en-US" sz="3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팀</a:t>
            </a:r>
            <a:endParaRPr lang="en-US" altLang="ko-KR" sz="3600" dirty="0">
              <a:solidFill>
                <a:schemeClr val="bg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630146" y="1277003"/>
            <a:ext cx="8340906" cy="11134730"/>
          </a:xfrm>
          <a:prstGeom prst="roundRect">
            <a:avLst>
              <a:gd name="adj" fmla="val 2061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 rot="10800000">
            <a:off x="1214" y="12488476"/>
            <a:ext cx="9599986" cy="328982"/>
          </a:xfrm>
          <a:prstGeom prst="rect">
            <a:avLst/>
          </a:prstGeom>
          <a:gradFill flip="none" rotWithShape="1">
            <a:gsLst>
              <a:gs pos="0">
                <a:srgbClr val="649742"/>
              </a:gs>
              <a:gs pos="100000">
                <a:schemeClr val="tx1"/>
              </a:gs>
              <a:gs pos="100000">
                <a:srgbClr val="7E1308"/>
              </a:gs>
            </a:gsLst>
            <a:lin ang="0" scaled="1"/>
            <a:tileRect/>
          </a:gradFill>
          <a:ln w="38100" cap="rnd">
            <a:noFill/>
            <a:prstDash val="sysDash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prstClr val="white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7174" y="12516036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</a:rPr>
              <a:t>1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35246" y="12516036"/>
            <a:ext cx="4392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2020</a:t>
            </a:r>
            <a:r>
              <a:rPr lang="ko-KR" altLang="en-US" sz="1400" b="1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년 </a:t>
            </a:r>
            <a:r>
              <a:rPr lang="en-US" altLang="ko-KR" sz="1400" b="1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SW</a:t>
            </a:r>
            <a:r>
              <a:rPr lang="ko-KR" altLang="en-US" sz="1400" b="1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중심대학 </a:t>
            </a:r>
            <a:r>
              <a:rPr lang="ko-KR" altLang="en-US" sz="1400" b="1" dirty="0" err="1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성과자료집</a:t>
            </a:r>
            <a:endParaRPr lang="ko-KR" altLang="en-US" sz="1400" b="1" dirty="0">
              <a:solidFill>
                <a:schemeClr val="bg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591230" y="12619102"/>
            <a:ext cx="0" cy="18496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859312" y="1454024"/>
            <a:ext cx="2475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튜터</a:t>
            </a:r>
            <a:r>
              <a:rPr lang="en-US" altLang="ko-KR" sz="16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</a:t>
            </a:r>
            <a:endParaRPr lang="ko-KR" altLang="en-US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829426" y="1421298"/>
            <a:ext cx="45719" cy="404006"/>
          </a:xfrm>
          <a:prstGeom prst="rect">
            <a:avLst/>
          </a:prstGeom>
          <a:solidFill>
            <a:srgbClr val="6497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6" name="Group 4"/>
          <p:cNvGrpSpPr>
            <a:grpSpLocks/>
          </p:cNvGrpSpPr>
          <p:nvPr/>
        </p:nvGrpSpPr>
        <p:grpSpPr bwMode="auto">
          <a:xfrm>
            <a:off x="794160" y="1971308"/>
            <a:ext cx="3915101" cy="360715"/>
            <a:chOff x="479" y="3565"/>
            <a:chExt cx="4386" cy="207"/>
          </a:xfrm>
        </p:grpSpPr>
        <p:sp>
          <p:nvSpPr>
            <p:cNvPr id="97" name="Rectangle 5"/>
            <p:cNvSpPr>
              <a:spLocks noChangeArrowheads="1"/>
            </p:cNvSpPr>
            <p:nvPr/>
          </p:nvSpPr>
          <p:spPr bwMode="auto">
            <a:xfrm>
              <a:off x="587" y="3565"/>
              <a:ext cx="4278" cy="207"/>
            </a:xfrm>
            <a:prstGeom prst="rect">
              <a:avLst/>
            </a:prstGeom>
            <a:solidFill>
              <a:srgbClr val="649742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pPr algn="ctr"/>
              <a:r>
                <a:rPr lang="ko-KR" altLang="en-US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튜터링 팀 소개 및 배경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98" name="Rectangle 6"/>
            <p:cNvSpPr>
              <a:spLocks noChangeArrowheads="1"/>
            </p:cNvSpPr>
            <p:nvPr/>
          </p:nvSpPr>
          <p:spPr bwMode="auto">
            <a:xfrm>
              <a:off x="479" y="3565"/>
              <a:ext cx="97" cy="2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  <p:sp>
        <p:nvSpPr>
          <p:cNvPr id="99" name="직사각형 98"/>
          <p:cNvSpPr/>
          <p:nvPr/>
        </p:nvSpPr>
        <p:spPr>
          <a:xfrm>
            <a:off x="3493050" y="1421298"/>
            <a:ext cx="45719" cy="404006"/>
          </a:xfrm>
          <a:prstGeom prst="rect">
            <a:avLst/>
          </a:prstGeom>
          <a:solidFill>
            <a:srgbClr val="6497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4" name="Group 4"/>
          <p:cNvGrpSpPr>
            <a:grpSpLocks/>
          </p:cNvGrpSpPr>
          <p:nvPr/>
        </p:nvGrpSpPr>
        <p:grpSpPr bwMode="auto">
          <a:xfrm>
            <a:off x="4899438" y="1970642"/>
            <a:ext cx="3915101" cy="360715"/>
            <a:chOff x="479" y="3565"/>
            <a:chExt cx="4386" cy="207"/>
          </a:xfrm>
        </p:grpSpPr>
        <p:sp>
          <p:nvSpPr>
            <p:cNvPr id="105" name="Rectangle 5"/>
            <p:cNvSpPr>
              <a:spLocks noChangeArrowheads="1"/>
            </p:cNvSpPr>
            <p:nvPr/>
          </p:nvSpPr>
          <p:spPr bwMode="auto">
            <a:xfrm>
              <a:off x="587" y="3565"/>
              <a:ext cx="4278" cy="207"/>
            </a:xfrm>
            <a:prstGeom prst="rect">
              <a:avLst/>
            </a:prstGeom>
            <a:solidFill>
              <a:srgbClr val="649742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pPr algn="ctr"/>
              <a:r>
                <a:rPr lang="ko-KR" altLang="en-US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튜터링 활동 내용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06" name="Rectangle 6"/>
            <p:cNvSpPr>
              <a:spLocks noChangeArrowheads="1"/>
            </p:cNvSpPr>
            <p:nvPr/>
          </p:nvSpPr>
          <p:spPr bwMode="auto">
            <a:xfrm>
              <a:off x="479" y="3565"/>
              <a:ext cx="97" cy="2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  <p:grpSp>
        <p:nvGrpSpPr>
          <p:cNvPr id="107" name="Group 4"/>
          <p:cNvGrpSpPr>
            <a:grpSpLocks/>
          </p:cNvGrpSpPr>
          <p:nvPr/>
        </p:nvGrpSpPr>
        <p:grpSpPr bwMode="auto">
          <a:xfrm>
            <a:off x="794160" y="7255223"/>
            <a:ext cx="3915101" cy="360715"/>
            <a:chOff x="479" y="3565"/>
            <a:chExt cx="4386" cy="207"/>
          </a:xfrm>
        </p:grpSpPr>
        <p:sp>
          <p:nvSpPr>
            <p:cNvPr id="108" name="Rectangle 5"/>
            <p:cNvSpPr>
              <a:spLocks noChangeArrowheads="1"/>
            </p:cNvSpPr>
            <p:nvPr/>
          </p:nvSpPr>
          <p:spPr bwMode="auto">
            <a:xfrm>
              <a:off x="587" y="3565"/>
              <a:ext cx="4278" cy="207"/>
            </a:xfrm>
            <a:prstGeom prst="rect">
              <a:avLst/>
            </a:prstGeom>
            <a:solidFill>
              <a:srgbClr val="649742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pPr algn="ctr"/>
              <a:r>
                <a:rPr lang="ko-KR" altLang="en-US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활동 사진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09" name="Rectangle 6"/>
            <p:cNvSpPr>
              <a:spLocks noChangeArrowheads="1"/>
            </p:cNvSpPr>
            <p:nvPr/>
          </p:nvSpPr>
          <p:spPr bwMode="auto">
            <a:xfrm>
              <a:off x="479" y="3565"/>
              <a:ext cx="97" cy="2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endParaRPr lang="ko-KR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39173" y="287068"/>
            <a:ext cx="6344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2026-2</a:t>
            </a:r>
            <a:r>
              <a:rPr lang="ko-KR" altLang="en-US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학기 </a:t>
            </a:r>
            <a:r>
              <a:rPr lang="en-US" altLang="ko-KR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AI·SW</a:t>
            </a:r>
            <a:r>
              <a:rPr lang="ko-KR" altLang="en-US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복수</a:t>
            </a:r>
            <a:r>
              <a:rPr lang="en-US" altLang="ko-KR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lang="ko-KR" altLang="en-US" sz="1600" dirty="0" err="1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융합전공</a:t>
            </a:r>
            <a:r>
              <a:rPr lang="ko-KR" altLang="en-US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ko-KR" altLang="en-US" sz="1600" dirty="0" err="1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튜터링</a:t>
            </a:r>
            <a:endParaRPr lang="en-US" altLang="ko-KR" sz="1600" dirty="0">
              <a:solidFill>
                <a:schemeClr val="bg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64843" y="1346302"/>
            <a:ext cx="20890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김숭실</a:t>
            </a:r>
            <a:r>
              <a:rPr lang="ko-KR" altLang="en-US" sz="1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</a:t>
            </a:r>
            <a:r>
              <a:rPr lang="ko-KR" altLang="en-US" sz="100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ㅇㅇㅇㅇㅇㅇ학부</a:t>
            </a:r>
            <a:r>
              <a:rPr lang="en-US" altLang="ko-KR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융합전공</a:t>
            </a:r>
            <a:r>
              <a:rPr lang="en-US" altLang="ko-KR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</a:p>
          <a:p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김스팟  </a:t>
            </a:r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ㅇㅇㅇㅇㅇㅇ학부</a:t>
            </a:r>
            <a:endParaRPr lang="en-US" altLang="ko-KR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김루탄</a:t>
            </a:r>
            <a:r>
              <a:rPr lang="ko-KR" altLang="en-US" sz="1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</a:t>
            </a:r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ㅇㅇㅇㅇㅇㅇㅇㅇㅇㅇㅇ학과</a:t>
            </a:r>
            <a:endParaRPr lang="en-US" altLang="ko-KR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52287" y="1454024"/>
            <a:ext cx="643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튜티</a:t>
            </a:r>
            <a:r>
              <a:rPr lang="en-US" altLang="ko-KR" sz="16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</a:t>
            </a:r>
            <a:endParaRPr lang="ko-KR" altLang="en-US" sz="16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40136" y="1500191"/>
            <a:ext cx="1685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</a:t>
            </a:r>
            <a:r>
              <a:rPr lang="ko-KR" altLang="en-US" sz="1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</a:t>
            </a:r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ㅇㅇㅇㅇㅇㅇ학부</a:t>
            </a:r>
            <a:endParaRPr lang="en-US" altLang="ko-KR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41817" y="1346302"/>
            <a:ext cx="2396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김숭실</a:t>
            </a:r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ㅇㅇㅇㅇㅇㅇ학부</a:t>
            </a:r>
            <a:r>
              <a:rPr lang="en-US" altLang="ko-KR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복수전공명 병기</a:t>
            </a:r>
            <a:r>
              <a:rPr lang="en-US" altLang="ko-KR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</a:p>
          <a:p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김스팟  ㅇㅇㅇㅇㅇㅇ학부</a:t>
            </a:r>
            <a:endParaRPr lang="en-US" altLang="ko-KR" sz="1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김루탄  </a:t>
            </a:r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ㅇㅇㅇㅇㅇㅇㅇㅇㅇㅇㅇ학과</a:t>
            </a:r>
            <a:endParaRPr lang="en-US" altLang="ko-KR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664129" y="4512006"/>
            <a:ext cx="6272939" cy="1692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280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양식</a:t>
            </a:r>
            <a:endParaRPr lang="en-US" altLang="ko-KR" sz="280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algn="ctr"/>
            <a:r>
              <a:rPr lang="en-US" altLang="ko-KR" sz="280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(</a:t>
            </a:r>
            <a:r>
              <a:rPr lang="ko-KR" altLang="en-US" sz="280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폰트</a:t>
            </a:r>
            <a:r>
              <a:rPr lang="en-US" altLang="ko-KR" sz="280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, </a:t>
            </a:r>
            <a:r>
              <a:rPr lang="ko-KR" altLang="en-US" sz="280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글씨 크기</a:t>
            </a:r>
            <a:r>
              <a:rPr lang="en-US" altLang="ko-KR" sz="280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, </a:t>
            </a:r>
            <a:r>
              <a:rPr lang="ko-KR" altLang="en-US" sz="280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레이아웃 준수 할 것</a:t>
            </a:r>
            <a:r>
              <a:rPr lang="en-US" altLang="ko-KR" sz="280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)</a:t>
            </a:r>
            <a:endParaRPr lang="ko-KR" altLang="en-US" sz="2800" dirty="0"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CB40FA-205D-472E-8F3E-E19F0B070B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207" y="222770"/>
            <a:ext cx="2250986" cy="45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30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2"/>
            <a:ext cx="9601200" cy="32270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386" y="488705"/>
            <a:ext cx="6344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A+</a:t>
            </a:r>
            <a:r>
              <a:rPr lang="ko-KR" altLang="en-US" sz="360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를 위하여</a:t>
            </a:r>
            <a:r>
              <a:rPr lang="en-US" altLang="ko-KR" sz="360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! </a:t>
            </a:r>
            <a:r>
              <a:rPr lang="ko-KR" altLang="en-US" sz="360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팀</a:t>
            </a:r>
            <a:endParaRPr lang="en-US" altLang="ko-KR" sz="3600" dirty="0">
              <a:solidFill>
                <a:schemeClr val="bg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13101" y="1277003"/>
            <a:ext cx="9174997" cy="11134730"/>
          </a:xfrm>
          <a:prstGeom prst="roundRect">
            <a:avLst>
              <a:gd name="adj" fmla="val 2061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rot="10800000">
            <a:off x="1214" y="12488476"/>
            <a:ext cx="9599986" cy="328982"/>
          </a:xfrm>
          <a:prstGeom prst="rect">
            <a:avLst/>
          </a:prstGeom>
          <a:gradFill flip="none" rotWithShape="1">
            <a:gsLst>
              <a:gs pos="0">
                <a:srgbClr val="649742"/>
              </a:gs>
              <a:gs pos="100000">
                <a:schemeClr val="tx1"/>
              </a:gs>
              <a:gs pos="100000">
                <a:srgbClr val="7E1308"/>
              </a:gs>
            </a:gsLst>
            <a:lin ang="0" scaled="1"/>
            <a:tileRect/>
          </a:gradFill>
          <a:ln w="38100" cap="rnd">
            <a:noFill/>
            <a:prstDash val="sysDash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5246" y="12516036"/>
            <a:ext cx="4392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2020</a:t>
            </a:r>
            <a:r>
              <a:rPr lang="ko-KR" altLang="en-US" sz="1400" b="1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년 </a:t>
            </a:r>
            <a:r>
              <a:rPr lang="en-US" altLang="ko-KR" sz="1400" b="1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SW</a:t>
            </a:r>
            <a:r>
              <a:rPr lang="ko-KR" altLang="en-US" sz="1400" b="1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중심대학 </a:t>
            </a:r>
            <a:r>
              <a:rPr lang="ko-KR" altLang="en-US" sz="1400" b="1" dirty="0" err="1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성과자료집</a:t>
            </a:r>
            <a:endParaRPr lang="ko-KR" altLang="en-US" sz="1400" b="1" dirty="0">
              <a:solidFill>
                <a:schemeClr val="bg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591230" y="12619102"/>
            <a:ext cx="0" cy="18496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그림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434" y="128194"/>
            <a:ext cx="2387656" cy="597967"/>
          </a:xfrm>
          <a:prstGeom prst="rect">
            <a:avLst/>
          </a:prstGeom>
        </p:spPr>
      </p:pic>
      <p:grpSp>
        <p:nvGrpSpPr>
          <p:cNvPr id="25" name="Group 4"/>
          <p:cNvGrpSpPr>
            <a:grpSpLocks/>
          </p:cNvGrpSpPr>
          <p:nvPr/>
        </p:nvGrpSpPr>
        <p:grpSpPr bwMode="auto">
          <a:xfrm>
            <a:off x="395205" y="1971308"/>
            <a:ext cx="4306611" cy="360715"/>
            <a:chOff x="479" y="3565"/>
            <a:chExt cx="4386" cy="207"/>
          </a:xfrm>
        </p:grpSpPr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587" y="3565"/>
              <a:ext cx="4278" cy="207"/>
            </a:xfrm>
            <a:prstGeom prst="rect">
              <a:avLst/>
            </a:prstGeom>
            <a:solidFill>
              <a:srgbClr val="649742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pPr algn="ctr"/>
              <a:r>
                <a:rPr lang="ko-KR" altLang="en-US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튜터링</a:t>
              </a:r>
              <a:r>
                <a: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팀 소개 및 경</a:t>
              </a:r>
            </a:p>
          </p:txBody>
        </p: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479" y="3565"/>
              <a:ext cx="97" cy="2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  <p:grpSp>
        <p:nvGrpSpPr>
          <p:cNvPr id="33" name="Group 4"/>
          <p:cNvGrpSpPr>
            <a:grpSpLocks/>
          </p:cNvGrpSpPr>
          <p:nvPr/>
        </p:nvGrpSpPr>
        <p:grpSpPr bwMode="auto">
          <a:xfrm>
            <a:off x="4919583" y="1970642"/>
            <a:ext cx="4306611" cy="360715"/>
            <a:chOff x="479" y="3565"/>
            <a:chExt cx="4386" cy="207"/>
          </a:xfrm>
        </p:grpSpPr>
        <p:sp>
          <p:nvSpPr>
            <p:cNvPr id="34" name="Rectangle 5"/>
            <p:cNvSpPr>
              <a:spLocks noChangeArrowheads="1"/>
            </p:cNvSpPr>
            <p:nvPr/>
          </p:nvSpPr>
          <p:spPr bwMode="auto">
            <a:xfrm>
              <a:off x="587" y="3565"/>
              <a:ext cx="4278" cy="207"/>
            </a:xfrm>
            <a:prstGeom prst="rect">
              <a:avLst/>
            </a:prstGeom>
            <a:solidFill>
              <a:srgbClr val="649742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pPr algn="ctr"/>
              <a:r>
                <a:rPr lang="ko-KR" altLang="en-US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튜터링 활동 내용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5" name="Rectangle 6"/>
            <p:cNvSpPr>
              <a:spLocks noChangeArrowheads="1"/>
            </p:cNvSpPr>
            <p:nvPr/>
          </p:nvSpPr>
          <p:spPr bwMode="auto">
            <a:xfrm>
              <a:off x="479" y="3565"/>
              <a:ext cx="97" cy="20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lIns="82124" tIns="41061" rIns="82124" bIns="41061" anchor="ctr">
              <a:spAutoFit/>
            </a:bodyPr>
            <a:lstStyle/>
            <a:p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60941" y="194079"/>
            <a:ext cx="6344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2020-1</a:t>
            </a:r>
            <a:r>
              <a:rPr lang="ko-KR" altLang="en-US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학기 </a:t>
            </a:r>
            <a:r>
              <a:rPr lang="en-US" altLang="ko-KR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SW</a:t>
            </a:r>
            <a:r>
              <a:rPr lang="ko-KR" altLang="en-US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복수</a:t>
            </a:r>
            <a:r>
              <a:rPr lang="en-US" altLang="ko-KR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lang="ko-KR" altLang="en-US" sz="1600" dirty="0" err="1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융합전공</a:t>
            </a:r>
            <a:r>
              <a:rPr lang="ko-KR" altLang="en-US" sz="16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ko-KR" altLang="en-US" sz="1600" dirty="0" err="1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튜터링</a:t>
            </a:r>
            <a:endParaRPr lang="en-US" altLang="ko-KR" sz="1600" dirty="0">
              <a:solidFill>
                <a:schemeClr val="bg1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96708" y="1454024"/>
            <a:ext cx="2475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튜터</a:t>
            </a:r>
            <a:r>
              <a:rPr lang="en-US" altLang="ko-KR" sz="16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</a:t>
            </a:r>
            <a:endParaRPr lang="ko-KR" altLang="en-US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466822" y="1421298"/>
            <a:ext cx="45719" cy="404006"/>
          </a:xfrm>
          <a:prstGeom prst="rect">
            <a:avLst/>
          </a:prstGeom>
          <a:solidFill>
            <a:srgbClr val="6497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3493050" y="1421298"/>
            <a:ext cx="45719" cy="404006"/>
          </a:xfrm>
          <a:prstGeom prst="rect">
            <a:avLst/>
          </a:prstGeom>
          <a:solidFill>
            <a:srgbClr val="6497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4064843" y="1346302"/>
            <a:ext cx="20890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김숭실</a:t>
            </a:r>
            <a:r>
              <a:rPr lang="ko-KR" altLang="en-US" sz="1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</a:t>
            </a:r>
            <a:r>
              <a:rPr lang="ko-KR" altLang="en-US" sz="100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ㅇㅇㅇㅇㅇㅇ학부</a:t>
            </a:r>
            <a:r>
              <a:rPr lang="en-US" altLang="ko-KR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융합전공</a:t>
            </a:r>
            <a:r>
              <a:rPr lang="en-US" altLang="ko-KR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</a:p>
          <a:p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김스팟  </a:t>
            </a:r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ㅇㅇㅇㅇㅇㅇ학부</a:t>
            </a:r>
            <a:endParaRPr lang="en-US" altLang="ko-KR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김루탄</a:t>
            </a:r>
            <a:r>
              <a:rPr lang="ko-KR" altLang="en-US" sz="1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</a:t>
            </a:r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ㅇㅇㅇㅇㅇㅇㅇㅇㅇㅇㅇ학과</a:t>
            </a:r>
            <a:endParaRPr lang="en-US" altLang="ko-KR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52287" y="1454024"/>
            <a:ext cx="643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튜티</a:t>
            </a:r>
            <a:r>
              <a:rPr lang="en-US" altLang="ko-KR" sz="16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:</a:t>
            </a:r>
            <a:endParaRPr lang="ko-KR" altLang="en-US" sz="16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77532" y="1500191"/>
            <a:ext cx="1685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</a:t>
            </a:r>
            <a:r>
              <a:rPr lang="ko-KR" altLang="en-US" sz="10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</a:t>
            </a:r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ㅇㅇㅇㅇㅇㅇ학부</a:t>
            </a:r>
            <a:endParaRPr lang="en-US" altLang="ko-KR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341817" y="1346302"/>
            <a:ext cx="2396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김숭실</a:t>
            </a:r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 ㅇㅇㅇㅇㅇㅇ학부</a:t>
            </a:r>
            <a:r>
              <a:rPr lang="en-US" altLang="ko-KR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복수전공명 병기</a:t>
            </a:r>
            <a:r>
              <a:rPr lang="en-US" altLang="ko-KR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</a:p>
          <a:p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김스팟  ㅇㅇㅇㅇㅇㅇ학부</a:t>
            </a:r>
            <a:endParaRPr lang="en-US" altLang="ko-KR" sz="100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r>
              <a:rPr lang="ko-KR" altLang="en-US" sz="100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김루탄  </a:t>
            </a:r>
            <a:r>
              <a:rPr lang="ko-KR" altLang="en-US" sz="1000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ㅇㅇㅇㅇㅇㅇㅇㅇㅇㅇㅇ학과</a:t>
            </a:r>
            <a:endParaRPr lang="en-US" altLang="ko-KR" sz="1000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9" y="-1"/>
            <a:ext cx="9579481" cy="12841255"/>
          </a:xfrm>
          <a:prstGeom prst="rect">
            <a:avLst/>
          </a:prstGeom>
        </p:spPr>
      </p:pic>
      <p:sp>
        <p:nvSpPr>
          <p:cNvPr id="55" name="직사각형 54"/>
          <p:cNvSpPr/>
          <p:nvPr/>
        </p:nvSpPr>
        <p:spPr>
          <a:xfrm>
            <a:off x="1664129" y="5096396"/>
            <a:ext cx="6272939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ko-KR" altLang="en-US" sz="2800" dirty="0"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적용 예시</a:t>
            </a:r>
          </a:p>
        </p:txBody>
      </p:sp>
    </p:spTree>
    <p:extLst>
      <p:ext uri="{BB962C8B-B14F-4D97-AF65-F5344CB8AC3E}">
        <p14:creationId xmlns:p14="http://schemas.microsoft.com/office/powerpoint/2010/main" val="109642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</TotalTime>
  <Words>343</Words>
  <Application>Microsoft Office PowerPoint</Application>
  <PresentationFormat>A3 용지(297x420mm)</PresentationFormat>
  <Paragraphs>60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나눔스퀘어_ac</vt:lpstr>
      <vt:lpstr>나눔스퀘어_ac Bold</vt:lpstr>
      <vt:lpstr>나눔스퀘어_ac ExtraBold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20</cp:revision>
  <dcterms:created xsi:type="dcterms:W3CDTF">2021-01-15T05:27:01Z</dcterms:created>
  <dcterms:modified xsi:type="dcterms:W3CDTF">2026-09-08T06:51:07Z</dcterms:modified>
</cp:coreProperties>
</file>